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9" r:id="rId3"/>
    <p:sldId id="257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B892159-47A8-4725-AA9D-E175FEAF7066}">
          <p14:sldIdLst>
            <p14:sldId id="256"/>
            <p14:sldId id="259"/>
          </p14:sldIdLst>
        </p14:section>
        <p14:section name="タイトルなしのセクション" id="{1D4C71AC-1829-4FDF-A7D3-909003803BF6}">
          <p14:sldIdLst>
            <p14:sldId id="257"/>
            <p14:sldId id="261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3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0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5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3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lw.go.jp/english/topics/importedfoods/index.html" TargetMode="External"/><Relationship Id="rId2" Type="http://schemas.openxmlformats.org/officeDocument/2006/relationships/hyperlink" Target="https://www.customs.go.jp/english/tariff/2020_4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ff.go.jp/pps/j/introduction/english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paneselawtranslation.go.jp/law/detail/?printID=&amp;ft=1&amp;dn=1&amp;co=01&amp;ia=03&amp;ja=04&amp;x=61&amp;y=5&amp;ky=food+sanitation+act&amp;page=19&amp;vm=02" TargetMode="External"/><Relationship Id="rId2" Type="http://schemas.openxmlformats.org/officeDocument/2006/relationships/hyperlink" Target="http://www.japaneselawtranslation.go.jp/law/detail/?printID=&amp;id=25&amp;re=02&amp;vm=0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Penetration  into th</a:t>
            </a:r>
            <a:r>
              <a:rPr lang="en-US" altLang="ja-JP" dirty="0" smtClean="0"/>
              <a:t>e Japanese Market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879" y="4638389"/>
            <a:ext cx="7315200" cy="914400"/>
          </a:xfr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82807"/>
              </p:ext>
            </p:extLst>
          </p:nvPr>
        </p:nvGraphicFramePr>
        <p:xfrm>
          <a:off x="1380744" y="3744277"/>
          <a:ext cx="4956048" cy="1188720"/>
        </p:xfrm>
        <a:graphic>
          <a:graphicData uri="http://schemas.openxmlformats.org/drawingml/2006/table">
            <a:tbl>
              <a:tblPr/>
              <a:tblGrid>
                <a:gridCol w="2423160"/>
                <a:gridCol w="2532888"/>
              </a:tblGrid>
              <a:tr h="925968">
                <a:tc>
                  <a:txBody>
                    <a:bodyPr/>
                    <a:lstStyle/>
                    <a:p>
                      <a:r>
                        <a:rPr lang="en-US" sz="2400" b="1" dirty="0"/>
                        <a:t>Chapter 9 </a:t>
                      </a:r>
                      <a:r>
                        <a:rPr lang="en-US" sz="2400" b="1" dirty="0" err="1" smtClean="0"/>
                        <a:t>Coffee,tea</a:t>
                      </a:r>
                      <a:r>
                        <a:rPr lang="en-US" sz="2400" b="1" dirty="0"/>
                        <a:t>, mate and </a:t>
                      </a:r>
                      <a:r>
                        <a:rPr lang="en-US" sz="2400" b="1" dirty="0" smtClean="0"/>
                        <a:t>spices case.</a:t>
                      </a:r>
                      <a:endParaRPr lang="en-US" sz="2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65176" y="1051560"/>
            <a:ext cx="28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92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440" y="109728"/>
            <a:ext cx="11804904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u="sng" dirty="0" smtClean="0"/>
              <a:t>1.Custom</a:t>
            </a:r>
            <a:r>
              <a:rPr kumimoji="1" lang="ja-JP" altLang="en-US" sz="2800" b="1" i="1" u="sng" dirty="0" smtClean="0"/>
              <a:t> </a:t>
            </a:r>
            <a:r>
              <a:rPr kumimoji="1" lang="en-US" altLang="ja-JP" sz="2800" b="1" i="1" u="sng" dirty="0"/>
              <a:t>Duty</a:t>
            </a:r>
          </a:p>
          <a:p>
            <a:r>
              <a:rPr kumimoji="1" lang="ja-JP" altLang="en-US" sz="2800" b="1" dirty="0" smtClean="0"/>
              <a:t>＜</a:t>
            </a:r>
            <a:r>
              <a:rPr lang="en-US" altLang="ja-JP" sz="2800" b="1" dirty="0"/>
              <a:t>Japan‘s Tariff Schedule as of </a:t>
            </a:r>
            <a:r>
              <a:rPr lang="en-US" altLang="ja-JP" sz="2800" b="1" dirty="0" smtClean="0"/>
              <a:t>April </a:t>
            </a:r>
            <a:r>
              <a:rPr lang="en-US" altLang="ja-JP" sz="2800" b="1" dirty="0"/>
              <a:t>1 2020</a:t>
            </a:r>
            <a:r>
              <a:rPr lang="ja-JP" altLang="en-US" sz="2800" b="1" dirty="0"/>
              <a:t>＞</a:t>
            </a:r>
            <a:endParaRPr kumimoji="1" lang="en-US" altLang="ja-JP" sz="2800" b="1" dirty="0"/>
          </a:p>
          <a:p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www.customs.go.jp/english/tariff/2020_4/index.htm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fontAlgn="ctr"/>
            <a:r>
              <a:rPr kumimoji="1" lang="ja-JP" altLang="en-US" smtClean="0"/>
              <a:t>①</a:t>
            </a:r>
            <a:r>
              <a:rPr kumimoji="1" lang="en-US" altLang="ja-JP" sz="2800" b="1" dirty="0" err="1" smtClean="0"/>
              <a:t>Example:Chapter</a:t>
            </a:r>
            <a:r>
              <a:rPr kumimoji="1" lang="en-US" altLang="ja-JP" sz="2800" b="1" dirty="0" smtClean="0"/>
              <a:t> 9</a:t>
            </a:r>
            <a:r>
              <a:rPr lang="en-US" altLang="ja-JP" sz="2800" b="1" dirty="0"/>
              <a:t> </a:t>
            </a:r>
            <a:r>
              <a:rPr kumimoji="1" lang="en-US" altLang="ja-JP" sz="2800" b="1" dirty="0" smtClean="0"/>
              <a:t>Coffee</a:t>
            </a:r>
            <a:r>
              <a:rPr kumimoji="1" lang="en-US" altLang="ja-JP" sz="2800" b="1" dirty="0"/>
              <a:t>, tea, mate and </a:t>
            </a:r>
            <a:r>
              <a:rPr kumimoji="1" lang="en-US" altLang="ja-JP" sz="2800" b="1" dirty="0" smtClean="0"/>
              <a:t>spices</a:t>
            </a:r>
            <a:endParaRPr kumimoji="1" lang="en-US" altLang="ja-JP" sz="2800" b="1" dirty="0"/>
          </a:p>
          <a:p>
            <a:pPr fontAlgn="ctr"/>
            <a:r>
              <a:rPr kumimoji="1" lang="en-US" altLang="ja-JP" sz="2000" b="1" dirty="0" smtClean="0"/>
              <a:t>*HS Code 6-digit world </a:t>
            </a:r>
            <a:r>
              <a:rPr kumimoji="1" lang="en-US" altLang="ja-JP" sz="2000" b="1" dirty="0" err="1" smtClean="0"/>
              <a:t>harmonized:Pakistan</a:t>
            </a:r>
            <a:r>
              <a:rPr kumimoji="1" lang="en-US" altLang="ja-JP" sz="2000" b="1" dirty="0" smtClean="0"/>
              <a:t> and Japan same</a:t>
            </a:r>
          </a:p>
          <a:p>
            <a:pPr fontAlgn="ctr"/>
            <a:endParaRPr kumimoji="1" lang="en-US" altLang="ja-JP" sz="2000" b="1" dirty="0" smtClean="0"/>
          </a:p>
          <a:p>
            <a:pPr fontAlgn="ctr"/>
            <a:r>
              <a:rPr kumimoji="1" lang="ja-JP" altLang="en-US" sz="2400" b="1" dirty="0" smtClean="0"/>
              <a:t>⓶</a:t>
            </a:r>
            <a:r>
              <a:rPr kumimoji="1" lang="en-US" altLang="ja-JP" sz="2400" b="1" dirty="0" smtClean="0"/>
              <a:t>Tariff </a:t>
            </a:r>
            <a:r>
              <a:rPr kumimoji="1" lang="en-US" altLang="ja-JP" sz="2400" b="1" dirty="0" err="1" smtClean="0"/>
              <a:t>Rate:HS</a:t>
            </a:r>
            <a:r>
              <a:rPr kumimoji="1" lang="en-US" altLang="ja-JP" sz="2400" b="1" dirty="0" smtClean="0"/>
              <a:t> Code </a:t>
            </a:r>
            <a:r>
              <a:rPr kumimoji="1" lang="en-US" altLang="ja-JP" sz="2400" b="1" dirty="0"/>
              <a:t> </a:t>
            </a:r>
            <a:r>
              <a:rPr kumimoji="1" lang="en-US" altLang="ja-JP" sz="2400" b="1" dirty="0" smtClean="0"/>
              <a:t>Description Tariff rare: General </a:t>
            </a:r>
            <a:r>
              <a:rPr kumimoji="1" lang="en-US" altLang="ja-JP" sz="2400" b="1" dirty="0" err="1" smtClean="0"/>
              <a:t>rate,WTO</a:t>
            </a:r>
            <a:r>
              <a:rPr kumimoji="1" lang="en-US" altLang="ja-JP" sz="2400" b="1" dirty="0" smtClean="0"/>
              <a:t>(WTO MFN</a:t>
            </a:r>
            <a:r>
              <a:rPr kumimoji="1" lang="en-US" altLang="ja-JP" sz="2800" b="1" dirty="0" smtClean="0"/>
              <a:t>),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GSP(Included Pakistan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)</a:t>
            </a:r>
            <a:r>
              <a:rPr kumimoji="1" lang="en-US" altLang="ja-JP" sz="2400" b="1" dirty="0" smtClean="0"/>
              <a:t>,LDC,FTA/</a:t>
            </a:r>
            <a:r>
              <a:rPr kumimoji="1" lang="en-US" altLang="ja-JP" sz="2400" b="1" dirty="0" err="1" smtClean="0"/>
              <a:t>EPA,Unit</a:t>
            </a:r>
            <a:r>
              <a:rPr kumimoji="1" lang="en-US" altLang="ja-JP" sz="2400" b="1" dirty="0" smtClean="0"/>
              <a:t>: LAW</a:t>
            </a:r>
          </a:p>
          <a:p>
            <a:pPr fontAlgn="t"/>
            <a:r>
              <a:rPr kumimoji="1" lang="en-US" altLang="ja-JP" sz="2400" b="1" dirty="0" smtClean="0">
                <a:solidFill>
                  <a:srgbClr val="FF0000"/>
                </a:solidFill>
              </a:rPr>
              <a:t>example:0904.11.100  Pepper Neither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crushed nor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ground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1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Put up in containers for retail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sale   </a:t>
            </a:r>
            <a:r>
              <a:rPr kumimoji="1" lang="en-US" altLang="ja-JP" sz="2400" b="1" dirty="0" err="1" smtClean="0">
                <a:solidFill>
                  <a:srgbClr val="FF0000"/>
                </a:solidFill>
              </a:rPr>
              <a:t>GSP:Free,Unit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:</a:t>
            </a:r>
            <a:r>
              <a:rPr kumimoji="1" lang="en-US" altLang="ja-JP" sz="2400" b="1" dirty="0" err="1" smtClean="0">
                <a:solidFill>
                  <a:srgbClr val="FF0000"/>
                </a:solidFill>
              </a:rPr>
              <a:t>KG,Law:FD,PL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fontAlgn="t"/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fontAlgn="t"/>
            <a:r>
              <a:rPr kumimoji="1" lang="en-US" altLang="ja-JP" sz="2800" b="1" i="1" u="sng" dirty="0" smtClean="0"/>
              <a:t>2.Related Introductions(Related acts next page)</a:t>
            </a:r>
          </a:p>
          <a:p>
            <a:pPr fontAlgn="t"/>
            <a:r>
              <a:rPr lang="en-US" altLang="ja-JP" sz="2800" u="sng" dirty="0" err="1" smtClean="0">
                <a:solidFill>
                  <a:srgbClr val="330099"/>
                </a:solidFill>
                <a:hlinkClick r:id="rId3"/>
              </a:rPr>
              <a:t>FD:Food</a:t>
            </a:r>
            <a:r>
              <a:rPr lang="en-US" altLang="ja-JP" sz="2800" u="sng" dirty="0" smtClean="0">
                <a:solidFill>
                  <a:srgbClr val="330099"/>
                </a:solidFill>
                <a:hlinkClick r:id="rId3"/>
              </a:rPr>
              <a:t> Sanitation http</a:t>
            </a:r>
            <a:r>
              <a:rPr lang="en-US" altLang="ja-JP" sz="2800" u="sng" dirty="0">
                <a:solidFill>
                  <a:srgbClr val="330099"/>
                </a:solidFill>
                <a:hlinkClick r:id="rId3"/>
              </a:rPr>
              <a:t>://www.mhlw.go.jp/english/topics/importedfoods/index.html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fontAlgn="t"/>
            <a:r>
              <a:rPr kumimoji="1" lang="en-US" altLang="ja-JP" sz="2800" u="sng" dirty="0" err="1" smtClean="0">
                <a:solidFill>
                  <a:srgbClr val="FF0000"/>
                </a:solidFill>
              </a:rPr>
              <a:t>PL:</a:t>
            </a:r>
            <a:r>
              <a:rPr lang="en-US" altLang="ja-JP" sz="2800" u="sng" dirty="0" err="1">
                <a:solidFill>
                  <a:srgbClr val="FF0000"/>
                </a:solidFill>
              </a:rPr>
              <a:t>Plant</a:t>
            </a:r>
            <a:r>
              <a:rPr lang="en-US" altLang="ja-JP" sz="2800" u="sng" dirty="0">
                <a:solidFill>
                  <a:srgbClr val="FF0000"/>
                </a:solidFill>
              </a:rPr>
              <a:t> Quarantine </a:t>
            </a:r>
            <a:endParaRPr lang="en-US" altLang="ja-JP" sz="2800" u="sng" dirty="0" smtClean="0">
              <a:solidFill>
                <a:srgbClr val="FF0000"/>
              </a:solidFill>
            </a:endParaRPr>
          </a:p>
          <a:p>
            <a:pPr fontAlgn="t"/>
            <a:r>
              <a:rPr lang="en-US" altLang="ja-JP" sz="2800" u="sng" dirty="0">
                <a:solidFill>
                  <a:srgbClr val="990000"/>
                </a:solidFill>
                <a:hlinkClick r:id="rId4"/>
              </a:rPr>
              <a:t>http://www.maff.go.jp/pps/j/introduction/english.html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fontAlgn="t"/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fontAlgn="t"/>
            <a:endParaRPr lang="ja-JP" altLang="ja-JP" sz="2800" b="1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　　　　　　　</a:t>
            </a:r>
            <a:endParaRPr kumimoji="1"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2551176" y="1307592"/>
            <a:ext cx="1325880" cy="585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04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28600" y="4261104"/>
            <a:ext cx="1157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05672"/>
              </p:ext>
            </p:extLst>
          </p:nvPr>
        </p:nvGraphicFramePr>
        <p:xfrm>
          <a:off x="1" y="411481"/>
          <a:ext cx="12051790" cy="63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703"/>
                <a:gridCol w="1651532"/>
                <a:gridCol w="965248"/>
                <a:gridCol w="937667"/>
                <a:gridCol w="944361"/>
                <a:gridCol w="839045"/>
                <a:gridCol w="5589234"/>
              </a:tblGrid>
              <a:tr h="5503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Code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General</a:t>
                      </a:r>
                      <a:r>
                        <a:rPr kumimoji="1"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GSP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LDC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LAW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840945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Pepper of the genus Piper; dried or crushed or ground fruits of the genus Capsicum or of the genus </a:t>
                      </a:r>
                      <a:r>
                        <a:rPr kumimoji="1" lang="en-US" altLang="ja-JP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Pimenta</a:t>
                      </a:r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908933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0904.11.100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Pepper </a:t>
                      </a:r>
                      <a:r>
                        <a:rPr kumimoji="1" lang="ja-JP" alt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Neither crushed nor ground</a:t>
                      </a: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Put up in containers for retail sale 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Free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1PL:</a:t>
                      </a:r>
                      <a:r>
                        <a:rPr kumimoji="1" lang="en-US" altLang="ja-JP" sz="2000" b="1" dirty="0" smtClean="0"/>
                        <a:t> </a:t>
                      </a: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Protection Act</a:t>
                      </a: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http://www.japaneselawtranslation.go.jp/law/detail/?printID=&amp;id=25&amp;re=02&amp;vm=02</a:t>
                      </a:r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2000" b="1" dirty="0" smtClean="0"/>
                        <a:t>2FD:</a:t>
                      </a: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Food Sanitation Act</a:t>
                      </a:r>
                    </a:p>
                    <a:p>
                      <a:r>
                        <a:rPr kumimoji="1" lang="en-US" altLang="ja-JP" dirty="0" smtClean="0">
                          <a:hlinkClick r:id="rId3"/>
                        </a:rPr>
                        <a:t>http://www.japaneselawtranslation.go.jp/law/detail/?printID=&amp;ft=1&amp;dn=1&amp;co=01&amp;ia=03&amp;ja=04&amp;x=61&amp;y=5&amp;ky=food+sanitation+act&amp;page=19&amp;vm=02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円/楕円 11"/>
          <p:cNvSpPr/>
          <p:nvPr/>
        </p:nvSpPr>
        <p:spPr>
          <a:xfrm>
            <a:off x="4663440" y="210312"/>
            <a:ext cx="923544" cy="9509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544568" y="3429000"/>
            <a:ext cx="1042416" cy="1024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" y="0"/>
            <a:ext cx="11631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dirty="0" err="1" smtClean="0">
                <a:solidFill>
                  <a:srgbClr val="FF0000"/>
                </a:solidFill>
              </a:rPr>
              <a:t>Example:HS</a:t>
            </a:r>
            <a:r>
              <a:rPr kumimoji="1" lang="en-US" altLang="ja-JP" sz="2000" b="1" u="sng" dirty="0" smtClean="0">
                <a:solidFill>
                  <a:srgbClr val="FF0000"/>
                </a:solidFill>
              </a:rPr>
              <a:t> 0904.11.100  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Pepper 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u="sng" dirty="0" smtClean="0">
                <a:solidFill>
                  <a:srgbClr val="FF0000"/>
                </a:solidFill>
              </a:rPr>
              <a:t>Neither 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crushed nor </a:t>
            </a:r>
            <a:r>
              <a:rPr kumimoji="1" lang="en-US" altLang="ja-JP" sz="2000" b="1" u="sng" dirty="0" smtClean="0">
                <a:solidFill>
                  <a:srgbClr val="FF0000"/>
                </a:solidFill>
              </a:rPr>
              <a:t>ground 1 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Put up in containers for retail sale </a:t>
            </a:r>
          </a:p>
          <a:p>
            <a:endParaRPr kumimoji="1" lang="ja-JP" altLang="en-US" sz="2000" b="1" u="sng" dirty="0">
              <a:solidFill>
                <a:srgbClr val="FF0000"/>
              </a:solidFill>
            </a:endParaRPr>
          </a:p>
          <a:p>
            <a:r>
              <a:rPr kumimoji="1" lang="en-US" altLang="ja-JP" sz="2000" b="1" u="sng" dirty="0" smtClean="0">
                <a:solidFill>
                  <a:srgbClr val="FF0000"/>
                </a:solidFill>
              </a:rPr>
              <a:t> </a:t>
            </a:r>
            <a:endParaRPr kumimoji="1" lang="ja-JP" alt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925312" y="3127249"/>
            <a:ext cx="6126479" cy="3584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2608" y="6044184"/>
            <a:ext cx="393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err="1" smtClean="0"/>
              <a:t>Source:Japan</a:t>
            </a:r>
            <a:r>
              <a:rPr kumimoji="1" lang="en-US" altLang="ja-JP" sz="2400" b="1" dirty="0" smtClean="0"/>
              <a:t> Customs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1789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419100" y="1205434"/>
          <a:ext cx="11277600" cy="53316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38800"/>
                <a:gridCol w="5638800"/>
              </a:tblGrid>
              <a:tr h="26696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  Goods consigned from (Exporter’s business name, address, 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Reference No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GENERALISED SYSTEM OF PREFERENCES CERTIFICATE OF ORIGIN (Combined declaration and certificate)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FORM A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Issued in                  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  <a:p>
                      <a:r>
                        <a:rPr kumimoji="1" lang="en-US" altLang="ja-JP" sz="2000" dirty="0" smtClean="0"/>
                        <a:t>(country)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See Notes overleaf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881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2. Goods consigned to (Consignee’s name, address, country)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</a:tr>
              <a:tr h="698689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3. Means of transport and route (as far as known)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4. For official use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87071" y="114300"/>
            <a:ext cx="983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smtClean="0"/>
              <a:t>3.Reference </a:t>
            </a:r>
            <a:r>
              <a:rPr kumimoji="1" lang="en-US" altLang="ja-JP" sz="2800" b="1" i="1" dirty="0" smtClean="0"/>
              <a:t>: Certificate of Origin (GSP) FORM A Sample</a:t>
            </a:r>
            <a:endParaRPr kumimoji="1" lang="ja-JP" altLang="en-US" sz="2800" b="1" i="1" dirty="0"/>
          </a:p>
        </p:txBody>
      </p:sp>
      <p:sp>
        <p:nvSpPr>
          <p:cNvPr id="4" name="円/楕円 3"/>
          <p:cNvSpPr/>
          <p:nvPr/>
        </p:nvSpPr>
        <p:spPr>
          <a:xfrm>
            <a:off x="7964043" y="3295186"/>
            <a:ext cx="3273552" cy="1152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6304" y="171450"/>
            <a:ext cx="11550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NOTES (2013) </a:t>
            </a:r>
          </a:p>
          <a:p>
            <a:r>
              <a:rPr kumimoji="1" lang="en-US" altLang="ja-JP" dirty="0"/>
              <a:t> 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pPr marL="400050" indent="-400050">
              <a:buAutoNum type="romanUcPeriod"/>
            </a:pPr>
            <a:r>
              <a:rPr kumimoji="1" lang="en-US" altLang="ja-JP" sz="2400" dirty="0" smtClean="0"/>
              <a:t>Countries </a:t>
            </a:r>
            <a:r>
              <a:rPr kumimoji="1" lang="en-US" altLang="ja-JP" sz="2400" dirty="0"/>
              <a:t>which accept Form A for the purposes of the Generalized System of Preferences (GSP):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kumimoji="1" lang="en-US" altLang="ja-JP" sz="2400" dirty="0" smtClean="0"/>
              <a:t>Australia</a:t>
            </a:r>
            <a:r>
              <a:rPr kumimoji="1" lang="en-US" altLang="ja-JP" sz="2400" dirty="0"/>
              <a:t>* Belarus Canada Iceland Japan New Zealand** Norway Russian Federation Switzerland including Liechtenstein*** Turkey United States of America**** </a:t>
            </a:r>
          </a:p>
          <a:p>
            <a:r>
              <a:rPr kumimoji="1" lang="en-US" altLang="ja-JP" sz="2400" dirty="0" smtClean="0"/>
              <a:t>European </a:t>
            </a:r>
            <a:r>
              <a:rPr kumimoji="1" lang="en-US" altLang="ja-JP" sz="2400" dirty="0"/>
              <a:t>Union: Austria Belgium Bulgaria Croatia Cyprus Czech Republic Denmark Estonia Finland </a:t>
            </a:r>
            <a:r>
              <a:rPr kumimoji="1" lang="en-US" altLang="ja-JP" sz="2400" dirty="0" smtClean="0"/>
              <a:t>France </a:t>
            </a:r>
            <a:r>
              <a:rPr kumimoji="1" lang="en-US" altLang="ja-JP" sz="2400" dirty="0"/>
              <a:t>Germany Greece Hungary Ireland Italy Latvia Lithuania Luxembourg Malta </a:t>
            </a:r>
          </a:p>
          <a:p>
            <a:r>
              <a:rPr kumimoji="1" lang="en-US" altLang="ja-JP" sz="2400" dirty="0"/>
              <a:t>Netherlands Poland Portugal Romania Slovakia Slovenia Spain Sweden United Kingdom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lang="en-US" altLang="ja-JP" sz="2400" b="1" dirty="0"/>
              <a:t>8. Origin criterion  (see Notes overleaf) </a:t>
            </a:r>
          </a:p>
          <a:p>
            <a:r>
              <a:rPr kumimoji="1" lang="en-US" altLang="ja-JP" sz="2400" b="1" dirty="0"/>
              <a:t>(3) Iceland, the European Union, Japan, Norway, Switzerland including Liechtenstein, and Turkey; enter the letter "W" in Box 8 followed by the Harmonized Commodity Description and coding  system (Harmonized System) </a:t>
            </a:r>
            <a:r>
              <a:rPr kumimoji="1" lang="en-US" altLang="ja-JP" sz="2400" b="1" u="sng" dirty="0">
                <a:solidFill>
                  <a:srgbClr val="FF0000"/>
                </a:solidFill>
              </a:rPr>
              <a:t>heading at the 4-digit level of the exported product (example "W" 96.18</a:t>
            </a:r>
            <a:r>
              <a:rPr kumimoji="1" lang="en-US" altLang="ja-JP" sz="2400" b="1" u="sng" dirty="0" smtClean="0">
                <a:solidFill>
                  <a:srgbClr val="FF0000"/>
                </a:solidFill>
              </a:rPr>
              <a:t>).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16275"/>
              </p:ext>
            </p:extLst>
          </p:nvPr>
        </p:nvGraphicFramePr>
        <p:xfrm>
          <a:off x="315086" y="727329"/>
          <a:ext cx="11466580" cy="4722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2402"/>
                <a:gridCol w="1642402"/>
                <a:gridCol w="1642402"/>
                <a:gridCol w="2663458"/>
                <a:gridCol w="1937958"/>
                <a:gridCol w="1937958"/>
              </a:tblGrid>
              <a:tr h="16041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5. </a:t>
                      </a:r>
                    </a:p>
                    <a:p>
                      <a:pPr defTabSz="1438275"/>
                      <a:r>
                        <a:rPr kumimoji="1" lang="en-US" altLang="ja-JP" sz="2000" dirty="0" smtClean="0"/>
                        <a:t>Item number 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6. </a:t>
                      </a:r>
                    </a:p>
                    <a:p>
                      <a:r>
                        <a:rPr kumimoji="1" lang="en-US" altLang="ja-JP" sz="2000" dirty="0" smtClean="0"/>
                        <a:t>Marks and      numbers of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packages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7. </a:t>
                      </a:r>
                    </a:p>
                    <a:p>
                      <a:r>
                        <a:rPr kumimoji="1" lang="en-US" altLang="ja-JP" sz="2000" dirty="0" smtClean="0"/>
                        <a:t>Number and kind of packages, description of goods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8. </a:t>
                      </a:r>
                    </a:p>
                    <a:p>
                      <a:r>
                        <a:rPr kumimoji="1" lang="en-US" altLang="ja-JP" sz="2400" dirty="0" smtClean="0"/>
                        <a:t>Origin criterion </a:t>
                      </a:r>
                    </a:p>
                    <a:p>
                      <a:r>
                        <a:rPr kumimoji="1" lang="en-US" altLang="ja-JP" sz="2400" dirty="0" smtClean="0"/>
                        <a:t>(see Notes overleaf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9.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Gross weight     or other     quantity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10.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Number        and date of invoices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2802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r>
                        <a:rPr kumimoji="1" lang="en-US" altLang="ja-JP" sz="2800" dirty="0" smtClean="0"/>
                        <a:t>“W”+ HS 4-digit</a:t>
                      </a:r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円/楕円 1"/>
          <p:cNvSpPr/>
          <p:nvPr/>
        </p:nvSpPr>
        <p:spPr>
          <a:xfrm>
            <a:off x="5124450" y="2863214"/>
            <a:ext cx="2857500" cy="2032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TM03457475[[fn=フレーム]]</Template>
  <TotalTime>295</TotalTime>
  <Words>452</Words>
  <Application>Microsoft Office PowerPoint</Application>
  <PresentationFormat>ワイド画面</PresentationFormat>
  <Paragraphs>92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ゴシック</vt:lpstr>
      <vt:lpstr>Corbel</vt:lpstr>
      <vt:lpstr>Wingdings 2</vt:lpstr>
      <vt:lpstr>フレーム</vt:lpstr>
      <vt:lpstr>Penetration  into the Japanese Market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asia</dc:creator>
  <cp:lastModifiedBy>asia</cp:lastModifiedBy>
  <cp:revision>16</cp:revision>
  <dcterms:created xsi:type="dcterms:W3CDTF">2020-02-25T05:41:33Z</dcterms:created>
  <dcterms:modified xsi:type="dcterms:W3CDTF">2020-08-07T01:06:11Z</dcterms:modified>
</cp:coreProperties>
</file>